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7" r:id="rId1"/>
  </p:sldMasterIdLst>
  <p:sldIdLst>
    <p:sldId id="272" r:id="rId2"/>
    <p:sldId id="257" r:id="rId3"/>
    <p:sldId id="258" r:id="rId4"/>
    <p:sldId id="260" r:id="rId5"/>
    <p:sldId id="259" r:id="rId6"/>
    <p:sldId id="261" r:id="rId7"/>
    <p:sldId id="262" r:id="rId8"/>
    <p:sldId id="266" r:id="rId9"/>
    <p:sldId id="263" r:id="rId10"/>
    <p:sldId id="270" r:id="rId11"/>
    <p:sldId id="271" r:id="rId12"/>
    <p:sldId id="269" r:id="rId13"/>
    <p:sldId id="265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410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176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873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959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883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701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727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738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555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826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376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23382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7F95CC-301D-4ED7-AC31-D751A8A05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 Gesture application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8990C4-BD9C-4F11-AFEC-0C3AA65E62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Group Members: Jared Wolf,   Trenton Robichaux,   Kyle Gobert,   Robert Aucoin</a:t>
            </a:r>
          </a:p>
          <a:p>
            <a:r>
              <a:rPr lang="en-US" dirty="0"/>
              <a:t>Instructor: Dr. </a:t>
            </a:r>
            <a:r>
              <a:rPr lang="en-US" dirty="0" err="1"/>
              <a:t>Xiaoming</a:t>
            </a:r>
            <a:r>
              <a:rPr lang="en-US" dirty="0"/>
              <a:t> Liu</a:t>
            </a:r>
          </a:p>
        </p:txBody>
      </p:sp>
    </p:spTree>
    <p:extLst>
      <p:ext uri="{BB962C8B-B14F-4D97-AF65-F5344CB8AC3E}">
        <p14:creationId xmlns:p14="http://schemas.microsoft.com/office/powerpoint/2010/main" val="3986206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4FB54-BD28-4B25-875C-F28416857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7F197-BA07-4B17-A799-96A49BC3E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Real-World Scenario</a:t>
            </a:r>
          </a:p>
          <a:p>
            <a:r>
              <a:rPr lang="en-US" dirty="0"/>
              <a:t>Steering remote-controlled vehicles</a:t>
            </a:r>
          </a:p>
          <a:p>
            <a:r>
              <a:rPr lang="en-US" dirty="0"/>
              <a:t>Simple games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Controlling drones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392AF7-0456-441A-8570-2E5DF0B52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214" y="2050685"/>
            <a:ext cx="3937924" cy="39379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29648A-94D3-430C-A869-A4B09A60E2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73" b="97273" l="4091" r="98182">
                        <a14:foregroundMark x1="45909" y1="5000" x2="45909" y2="5000"/>
                        <a14:foregroundMark x1="62727" y1="3182" x2="62727" y2="3182"/>
                        <a14:foregroundMark x1="95455" y1="43636" x2="95455" y2="43636"/>
                        <a14:foregroundMark x1="96364" y1="70000" x2="96364" y2="70000"/>
                        <a14:foregroundMark x1="94545" y1="70909" x2="94545" y2="70909"/>
                        <a14:foregroundMark x1="97273" y1="75000" x2="97273" y2="75000"/>
                        <a14:foregroundMark x1="91364" y1="71818" x2="91364" y2="71818"/>
                        <a14:foregroundMark x1="77727" y1="79545" x2="77727" y2="79545"/>
                        <a14:foregroundMark x1="90909" y1="56364" x2="90909" y2="56364"/>
                        <a14:foregroundMark x1="98182" y1="60909" x2="98182" y2="60909"/>
                        <a14:foregroundMark x1="54091" y1="90909" x2="54091" y2="90909"/>
                        <a14:foregroundMark x1="7273" y1="68636" x2="7273" y2="68636"/>
                        <a14:foregroundMark x1="5909" y1="45455" x2="5909" y2="45455"/>
                        <a14:foregroundMark x1="5455" y1="55000" x2="5455" y2="55000"/>
                        <a14:foregroundMark x1="5455" y1="60000" x2="5455" y2="60000"/>
                        <a14:foregroundMark x1="4091" y1="63636" x2="4091" y2="63636"/>
                        <a14:foregroundMark x1="4545" y1="67727" x2="4545" y2="67727"/>
                        <a14:foregroundMark x1="5909" y1="68636" x2="5909" y2="68636"/>
                        <a14:foregroundMark x1="76818" y1="76364" x2="76818" y2="76364"/>
                        <a14:foregroundMark x1="79091" y1="79545" x2="79091" y2="79545"/>
                        <a14:foregroundMark x1="91364" y1="69545" x2="91364" y2="69545"/>
                        <a14:foregroundMark x1="48182" y1="2727" x2="48182" y2="2727"/>
                        <a14:foregroundMark x1="48636" y1="93636" x2="48636" y2="93636"/>
                        <a14:foregroundMark x1="49545" y1="96818" x2="49545" y2="96818"/>
                        <a14:foregroundMark x1="44545" y1="96364" x2="44545" y2="96364"/>
                        <a14:foregroundMark x1="36818" y1="94091" x2="36818" y2="94091"/>
                        <a14:foregroundMark x1="31818" y1="91818" x2="31818" y2="91818"/>
                        <a14:foregroundMark x1="58636" y1="94091" x2="58636" y2="94091"/>
                        <a14:foregroundMark x1="48182" y1="96818" x2="48182" y2="96818"/>
                        <a14:foregroundMark x1="57273" y1="96818" x2="57273" y2="96818"/>
                        <a14:foregroundMark x1="50000" y1="95000" x2="50000" y2="95000"/>
                        <a14:foregroundMark x1="57727" y1="95000" x2="57727" y2="95000"/>
                        <a14:foregroundMark x1="65909" y1="95455" x2="65909" y2="95455"/>
                        <a14:foregroundMark x1="65909" y1="95455" x2="41364" y2="97273"/>
                        <a14:foregroundMark x1="41364" y1="97273" x2="36364" y2="95909"/>
                        <a14:foregroundMark x1="49545" y1="97273" x2="26364" y2="92727"/>
                        <a14:foregroundMark x1="26364" y1="92727" x2="19091" y2="86364"/>
                        <a14:foregroundMark x1="41364" y1="95000" x2="64545" y2="92273"/>
                        <a14:foregroundMark x1="64545" y1="92273" x2="73182" y2="93182"/>
                        <a14:foregroundMark x1="55000" y1="95909" x2="73182" y2="93636"/>
                        <a14:foregroundMark x1="74091" y1="79545" x2="93182" y2="71818"/>
                        <a14:foregroundMark x1="25909" y1="92727" x2="8182" y2="77273"/>
                        <a14:foregroundMark x1="8182" y1="77273" x2="4545" y2="61364"/>
                        <a14:foregroundMark x1="4545" y1="68182" x2="18182" y2="87273"/>
                        <a14:foregroundMark x1="18182" y1="87273" x2="22273" y2="8863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2143" y="3410808"/>
            <a:ext cx="841769" cy="8417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47BDF8-A30F-4D84-8F3A-23FFBE0E02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4862" y="3390892"/>
            <a:ext cx="841770" cy="8417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7430EB-56FF-495F-BA7A-5520E0D7AB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0606" y="4540542"/>
            <a:ext cx="2388511" cy="143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391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8871E-BDC5-4361-AC52-0C0AC1E62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in earlier phases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16C48-BB78-45C5-B94C-CBE66D3B7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Previous Version</a:t>
            </a:r>
          </a:p>
          <a:p>
            <a:r>
              <a:rPr lang="en-US" dirty="0"/>
              <a:t>Background Movement / Lighting Difficulties</a:t>
            </a:r>
          </a:p>
          <a:p>
            <a:r>
              <a:rPr lang="en-US" dirty="0"/>
              <a:t>Finger detection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New Version</a:t>
            </a:r>
          </a:p>
          <a:p>
            <a:r>
              <a:rPr lang="en-US" dirty="0"/>
              <a:t>More precise turning</a:t>
            </a:r>
          </a:p>
          <a:p>
            <a:r>
              <a:rPr lang="en-US" dirty="0"/>
              <a:t>Palm detection</a:t>
            </a:r>
          </a:p>
          <a:p>
            <a:r>
              <a:rPr lang="en-US" dirty="0"/>
              <a:t>Grid layout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EB8CE0-1208-4721-AC3F-8FD8CC099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8768" y="4725324"/>
            <a:ext cx="1533525" cy="11334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CE1E6E-AB62-41DA-B31E-3E81F6164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0237" y="3893540"/>
            <a:ext cx="2466363" cy="24663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EDE71E-D648-411C-8D7E-6C64AD9A97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1" b="99808" l="10000" r="90000">
                        <a14:foregroundMark x1="57538" y1="70441" x2="57538" y2="70441"/>
                        <a14:foregroundMark x1="51231" y1="90403" x2="58000" y2="998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16697" y="2061376"/>
            <a:ext cx="1988834" cy="159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99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B3127-F90B-4059-B435-AD0562145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Resolution of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04F8C-85D4-4151-87C5-A02663476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 issues identified are not avoidable, but can be mitigated by:</a:t>
            </a:r>
          </a:p>
          <a:p>
            <a:r>
              <a:rPr lang="en-US" dirty="0"/>
              <a:t>Ensuring the environment being used has adequate lighting</a:t>
            </a:r>
          </a:p>
          <a:p>
            <a:r>
              <a:rPr lang="en-US" dirty="0"/>
              <a:t>The camera is facing a blank wall where no one will be walking by</a:t>
            </a:r>
          </a:p>
          <a:p>
            <a:r>
              <a:rPr lang="en-US" dirty="0"/>
              <a:t>Making sure nothing in the background will cause “phantom hands”, i.e. curtain folds </a:t>
            </a:r>
          </a:p>
          <a:p>
            <a:r>
              <a:rPr lang="en-US" dirty="0"/>
              <a:t>Running the application on a computer with sufficient processing power and memory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Additionally:</a:t>
            </a:r>
          </a:p>
          <a:p>
            <a:r>
              <a:rPr lang="en-US" dirty="0"/>
              <a:t>There will have to be a short training period to teach the users that they must keep their fingers together in order for the application to work</a:t>
            </a:r>
          </a:p>
          <a:p>
            <a:r>
              <a:rPr lang="en-US" dirty="0"/>
              <a:t>Issues regarding the integration with socket server and the </a:t>
            </a:r>
            <a:r>
              <a:rPr lang="en-US" dirty="0" err="1"/>
              <a:t>RaspberryPi</a:t>
            </a:r>
            <a:r>
              <a:rPr lang="en-US" dirty="0"/>
              <a:t> car will be resolved in future development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6F9F7B-7E9C-4C28-88D9-3383E8F39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2612" y="1916186"/>
            <a:ext cx="2103461" cy="210346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C0B20BC-DA7D-465F-8B54-0762F9B9F682}"/>
              </a:ext>
            </a:extLst>
          </p:cNvPr>
          <p:cNvSpPr/>
          <p:nvPr/>
        </p:nvSpPr>
        <p:spPr>
          <a:xfrm>
            <a:off x="9717881" y="2124075"/>
            <a:ext cx="152400" cy="20002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4A248B-D06E-4C51-A3F3-6877222D58F5}"/>
              </a:ext>
            </a:extLst>
          </p:cNvPr>
          <p:cNvSpPr txBox="1"/>
          <p:nvPr/>
        </p:nvSpPr>
        <p:spPr>
          <a:xfrm>
            <a:off x="8877878" y="2024047"/>
            <a:ext cx="102473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Phantom hand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89AD4F1-F3DF-4CE9-869E-D4C8B4EE1C97}"/>
              </a:ext>
            </a:extLst>
          </p:cNvPr>
          <p:cNvCxnSpPr>
            <a:endCxn id="7" idx="1"/>
          </p:cNvCxnSpPr>
          <p:nvPr/>
        </p:nvCxnSpPr>
        <p:spPr>
          <a:xfrm>
            <a:off x="9505950" y="2124074"/>
            <a:ext cx="211931" cy="91440"/>
          </a:xfrm>
          <a:prstGeom prst="straightConnector1">
            <a:avLst/>
          </a:prstGeom>
          <a:ln w="63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8968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BABC8-E519-4B9F-826D-9A72ED2C1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DB70A-FE60-4377-97AC-E4044A7A5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Design:</a:t>
            </a:r>
          </a:p>
          <a:p>
            <a:r>
              <a:rPr lang="en-US" dirty="0"/>
              <a:t>Current design allows for closed finger hand detection</a:t>
            </a:r>
          </a:p>
          <a:p>
            <a:r>
              <a:rPr lang="en-US" dirty="0"/>
              <a:t>Car control based on position of the hand in a coordinate plane</a:t>
            </a:r>
          </a:p>
          <a:p>
            <a:r>
              <a:rPr lang="en-US" dirty="0"/>
              <a:t>Output consists of movement data and an image of a car in the appropriate position for the user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Development:</a:t>
            </a:r>
          </a:p>
          <a:p>
            <a:r>
              <a:rPr lang="en-US" dirty="0"/>
              <a:t>Developed solely in Python 3.5</a:t>
            </a:r>
          </a:p>
          <a:p>
            <a:r>
              <a:rPr lang="en-US" dirty="0"/>
              <a:t>Requires the use of OpenCV library for Python</a:t>
            </a:r>
          </a:p>
          <a:p>
            <a:r>
              <a:rPr lang="en-US" dirty="0"/>
              <a:t>Uses </a:t>
            </a:r>
            <a:r>
              <a:rPr lang="en-US" dirty="0" err="1"/>
              <a:t>Haar</a:t>
            </a:r>
            <a:r>
              <a:rPr lang="en-US" dirty="0"/>
              <a:t>-Like features for object detection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21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60B33-2D87-4F26-8B11-8A8F9F891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EC795-23D4-4BFE-A7E9-3DA1C3DE9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Integration:</a:t>
            </a:r>
          </a:p>
          <a:p>
            <a:r>
              <a:rPr lang="en-US" dirty="0"/>
              <a:t>Since everything is written in Python, integration will be simple</a:t>
            </a:r>
          </a:p>
          <a:p>
            <a:r>
              <a:rPr lang="en-US" dirty="0"/>
              <a:t>Requires that the computer running the application install the library “</a:t>
            </a:r>
            <a:r>
              <a:rPr lang="en-US" dirty="0" err="1"/>
              <a:t>opencv</a:t>
            </a:r>
            <a:r>
              <a:rPr lang="en-US" dirty="0"/>
              <a:t>-python”</a:t>
            </a:r>
          </a:p>
          <a:p>
            <a:r>
              <a:rPr lang="en-US" dirty="0"/>
              <a:t>Will require more development to work with control team’s socket server</a:t>
            </a:r>
          </a:p>
          <a:p>
            <a:r>
              <a:rPr lang="en-US" dirty="0"/>
              <a:t>Will also require more development to integrate with the Raspberry Pi Car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Testing:</a:t>
            </a:r>
          </a:p>
          <a:p>
            <a:r>
              <a:rPr lang="en-US" dirty="0"/>
              <a:t>Successfully tested on Linux and Windows</a:t>
            </a:r>
          </a:p>
          <a:p>
            <a:r>
              <a:rPr lang="en-US" dirty="0"/>
              <a:t>Works only with Python 3.5+</a:t>
            </a:r>
          </a:p>
          <a:p>
            <a:r>
              <a:rPr lang="en-US" dirty="0"/>
              <a:t>Wasn’t tested on Mac, but should work as long as Python 3.5+ is on the computer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748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1A24C-C336-4DA9-B658-9C5454D30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7D7EE-28CC-4E9B-98C5-DEC4DF8A6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Implementation:</a:t>
            </a:r>
          </a:p>
          <a:p>
            <a:r>
              <a:rPr lang="en-US" dirty="0"/>
              <a:t>When fully integrated it will allow users to control an RC car completely with their hand</a:t>
            </a:r>
          </a:p>
          <a:p>
            <a:r>
              <a:rPr lang="en-US" dirty="0"/>
              <a:t>Will be able to be used in a variety of environments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Future Work:</a:t>
            </a:r>
          </a:p>
          <a:p>
            <a:r>
              <a:rPr lang="en-US" dirty="0"/>
              <a:t>Include speed with the hand movements, i.e. The farther away from the center of the frame the hand is, the faster the car will go</a:t>
            </a:r>
          </a:p>
          <a:p>
            <a:r>
              <a:rPr lang="en-US" dirty="0"/>
              <a:t>Change the output of movement data to work with the control team</a:t>
            </a:r>
          </a:p>
          <a:p>
            <a:r>
              <a:rPr lang="en-US" dirty="0"/>
              <a:t>Change the movement data to work with the </a:t>
            </a:r>
            <a:r>
              <a:rPr lang="en-US" dirty="0" err="1"/>
              <a:t>RaspberryPi</a:t>
            </a:r>
            <a:r>
              <a:rPr lang="en-US" dirty="0"/>
              <a:t> car, i.e. if it uses degree turning or if turning is simply “left” or “right”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672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3E015-56CA-4FE2-B6A1-6E95911F9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6A6D6-2FDE-42C8-8EB4-E6F4C6F04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Developed entirely in Python</a:t>
            </a:r>
          </a:p>
          <a:p>
            <a:r>
              <a:rPr lang="en-US" dirty="0"/>
              <a:t>OpenCV library is the primary library required</a:t>
            </a:r>
          </a:p>
          <a:p>
            <a:r>
              <a:rPr lang="en-US" dirty="0"/>
              <a:t>Hand detection is based on </a:t>
            </a:r>
            <a:r>
              <a:rPr lang="en-US" dirty="0" err="1"/>
              <a:t>Haar</a:t>
            </a:r>
            <a:r>
              <a:rPr lang="en-US" dirty="0"/>
              <a:t>-Like features, i.e. comparing a large set of “positive” images to an even larger set of “negative” objects</a:t>
            </a:r>
          </a:p>
          <a:p>
            <a:r>
              <a:rPr lang="en-US" dirty="0"/>
              <a:t>This application uses a trained hand </a:t>
            </a:r>
            <a:r>
              <a:rPr lang="en-US" dirty="0" err="1"/>
              <a:t>Haar</a:t>
            </a:r>
            <a:r>
              <a:rPr lang="en-US" dirty="0"/>
              <a:t> Cascade Classifier: An XML file that is created after comparing the sets of positive and negative images</a:t>
            </a:r>
          </a:p>
          <a:p>
            <a:r>
              <a:rPr lang="en-US" dirty="0"/>
              <a:t>This application uses that Cascade Classifier to check for similar features in a webcam frame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Source of the Cascade Classifier: https://github.com/Aravindlivewire/Opencv/blob/master/haarcascade/aGest.xml</a:t>
            </a:r>
          </a:p>
        </p:txBody>
      </p:sp>
    </p:spTree>
    <p:extLst>
      <p:ext uri="{BB962C8B-B14F-4D97-AF65-F5344CB8AC3E}">
        <p14:creationId xmlns:p14="http://schemas.microsoft.com/office/powerpoint/2010/main" val="1597479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7C42DF-F1CA-413F-B992-EACFA52D30E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93037" y="75503"/>
            <a:ext cx="8663942" cy="6706993"/>
          </a:xfrm>
        </p:spPr>
      </p:pic>
    </p:spTree>
    <p:extLst>
      <p:ext uri="{BB962C8B-B14F-4D97-AF65-F5344CB8AC3E}">
        <p14:creationId xmlns:p14="http://schemas.microsoft.com/office/powerpoint/2010/main" val="2222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D855A3-D9D9-47FB-BEEA-119329723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43" y="688330"/>
            <a:ext cx="11374913" cy="16637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90A37D-CD89-4235-B47E-13D33F2DA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543" y="3051601"/>
            <a:ext cx="6163535" cy="343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364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90440C-D1C4-4135-A154-51182884A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83" y="661749"/>
            <a:ext cx="8345065" cy="60206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0095BE5-1F97-4846-8E0F-5706841D9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068" y="3743036"/>
            <a:ext cx="3988296" cy="251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44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4E6C20-621C-432A-B3D5-2D8E199BF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247" y="730878"/>
            <a:ext cx="9168959" cy="590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264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4425E-9378-4182-99B7-2B7744FFD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 and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65F08-2019-4187-B37C-850300B7F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62356"/>
            <a:ext cx="11029615" cy="480689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Requirements for this application:</a:t>
            </a:r>
          </a:p>
          <a:p>
            <a:r>
              <a:rPr lang="en-US" dirty="0"/>
              <a:t> Python 3.5 or higher</a:t>
            </a:r>
          </a:p>
          <a:p>
            <a:r>
              <a:rPr lang="en-US" dirty="0"/>
              <a:t>Minimum 4gb of RAM</a:t>
            </a:r>
          </a:p>
          <a:p>
            <a:pPr marL="0" indent="0">
              <a:buNone/>
            </a:pPr>
            <a:r>
              <a:rPr lang="en-US" dirty="0"/>
              <a:t>Application tested on Linux Elementary OS and Windows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Accomplishments:</a:t>
            </a:r>
          </a:p>
          <a:p>
            <a:r>
              <a:rPr lang="en-US" dirty="0"/>
              <a:t>Hands can be detected</a:t>
            </a:r>
          </a:p>
          <a:p>
            <a:r>
              <a:rPr lang="en-US" dirty="0"/>
              <a:t>“Almost” any environment works</a:t>
            </a:r>
          </a:p>
          <a:p>
            <a:r>
              <a:rPr lang="en-US" dirty="0"/>
              <a:t>Output of car movement</a:t>
            </a:r>
          </a:p>
          <a:p>
            <a:r>
              <a:rPr lang="en-US" dirty="0"/>
              <a:t>Works with children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823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8B0A08-FBD6-47E4-B1D4-0D03F6AADF9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472872" y="841952"/>
            <a:ext cx="5061527" cy="5643676"/>
          </a:xfrm>
        </p:spPr>
      </p:pic>
    </p:spTree>
    <p:extLst>
      <p:ext uri="{BB962C8B-B14F-4D97-AF65-F5344CB8AC3E}">
        <p14:creationId xmlns:p14="http://schemas.microsoft.com/office/powerpoint/2010/main" val="2963526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7E93EC9-DCB3-4115-9645-C54ED3E34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Analysis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D22163E-0E30-484A-A2AD-134BCEF6B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63024"/>
            <a:ext cx="11029615" cy="38957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Issues arise when:</a:t>
            </a:r>
          </a:p>
          <a:p>
            <a:r>
              <a:rPr lang="en-US" dirty="0"/>
              <a:t>Lighting is poor</a:t>
            </a:r>
          </a:p>
          <a:p>
            <a:r>
              <a:rPr lang="en-US" dirty="0"/>
              <a:t>Background is noisy (Background movement)</a:t>
            </a:r>
          </a:p>
          <a:p>
            <a:r>
              <a:rPr lang="en-US" dirty="0"/>
              <a:t>“Phantom hands” are detected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Additional issues:</a:t>
            </a:r>
          </a:p>
          <a:p>
            <a:r>
              <a:rPr lang="en-US" dirty="0"/>
              <a:t>Requires fingers to be together</a:t>
            </a:r>
          </a:p>
          <a:p>
            <a:r>
              <a:rPr lang="en-US" dirty="0"/>
              <a:t>Choppy on low-end computers with background applications</a:t>
            </a:r>
          </a:p>
          <a:p>
            <a:r>
              <a:rPr lang="en-US" dirty="0"/>
              <a:t>May not integrate well with </a:t>
            </a:r>
            <a:r>
              <a:rPr lang="en-US" dirty="0" err="1"/>
              <a:t>RaspberryPi</a:t>
            </a:r>
            <a:r>
              <a:rPr lang="en-US" dirty="0"/>
              <a:t> car</a:t>
            </a:r>
          </a:p>
          <a:p>
            <a:r>
              <a:rPr lang="en-US" dirty="0"/>
              <a:t>Does not currently work with Socket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8E718C1-A3C1-41B0-94FD-8786EE3C8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0793" y="2207557"/>
            <a:ext cx="3294989" cy="209624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26AD835-3A3B-41D9-8C5D-0C271487A51F}"/>
              </a:ext>
            </a:extLst>
          </p:cNvPr>
          <p:cNvSpPr txBox="1"/>
          <p:nvPr/>
        </p:nvSpPr>
        <p:spPr>
          <a:xfrm>
            <a:off x="8141579" y="1852468"/>
            <a:ext cx="3294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“Phantom Hands”</a:t>
            </a:r>
          </a:p>
        </p:txBody>
      </p:sp>
    </p:spTree>
    <p:extLst>
      <p:ext uri="{BB962C8B-B14F-4D97-AF65-F5344CB8AC3E}">
        <p14:creationId xmlns:p14="http://schemas.microsoft.com/office/powerpoint/2010/main" val="130243547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</TotalTime>
  <Words>638</Words>
  <Application>Microsoft Office PowerPoint</Application>
  <PresentationFormat>Widescreen</PresentationFormat>
  <Paragraphs>92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Gill Sans MT</vt:lpstr>
      <vt:lpstr>Wingdings 2</vt:lpstr>
      <vt:lpstr>Dividend</vt:lpstr>
      <vt:lpstr>Hand Gesture application</vt:lpstr>
      <vt:lpstr>Development</vt:lpstr>
      <vt:lpstr>PowerPoint Presentation</vt:lpstr>
      <vt:lpstr>PowerPoint Presentation</vt:lpstr>
      <vt:lpstr>PowerPoint Presentation</vt:lpstr>
      <vt:lpstr>PowerPoint Presentation</vt:lpstr>
      <vt:lpstr>Integration and Testing</vt:lpstr>
      <vt:lpstr>PowerPoint Presentation</vt:lpstr>
      <vt:lpstr>Test Analysis</vt:lpstr>
      <vt:lpstr>Implementation</vt:lpstr>
      <vt:lpstr>Problems in earlier phases</vt:lpstr>
      <vt:lpstr>Resolution of Problems</vt:lpstr>
      <vt:lpstr>Evaluation and Future Work</vt:lpstr>
      <vt:lpstr>Evaluation and Future Work</vt:lpstr>
      <vt:lpstr>Evaluation and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 Gesture Application</dc:title>
  <dc:creator>Au</dc:creator>
  <cp:lastModifiedBy>Au</cp:lastModifiedBy>
  <cp:revision>14</cp:revision>
  <dcterms:created xsi:type="dcterms:W3CDTF">2018-11-25T21:35:53Z</dcterms:created>
  <dcterms:modified xsi:type="dcterms:W3CDTF">2018-11-26T06:11:21Z</dcterms:modified>
</cp:coreProperties>
</file>

<file path=docProps/thumbnail.jpeg>
</file>